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18"/>
  </p:notesMasterIdLst>
  <p:sldIdLst>
    <p:sldId id="353" r:id="rId2"/>
    <p:sldId id="354" r:id="rId3"/>
    <p:sldId id="257" r:id="rId4"/>
    <p:sldId id="351" r:id="rId5"/>
    <p:sldId id="263" r:id="rId6"/>
    <p:sldId id="264" r:id="rId7"/>
    <p:sldId id="265" r:id="rId8"/>
    <p:sldId id="266" r:id="rId9"/>
    <p:sldId id="258" r:id="rId10"/>
    <p:sldId id="269" r:id="rId11"/>
    <p:sldId id="271" r:id="rId12"/>
    <p:sldId id="270" r:id="rId13"/>
    <p:sldId id="272" r:id="rId14"/>
    <p:sldId id="274" r:id="rId15"/>
    <p:sldId id="276" r:id="rId16"/>
    <p:sldId id="278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A854"/>
    <a:srgbClr val="E67F46"/>
    <a:srgbClr val="E6A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7" autoAdjust="0"/>
    <p:restoredTop sz="94660" autoAdjust="0"/>
  </p:normalViewPr>
  <p:slideViewPr>
    <p:cSldViewPr>
      <p:cViewPr varScale="1">
        <p:scale>
          <a:sx n="70" d="100"/>
          <a:sy n="70" d="100"/>
        </p:scale>
        <p:origin x="-12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7AF3855-54D6-4E5F-B0A9-9C75289C13E7}" type="datetimeFigureOut">
              <a:rPr lang="en-US"/>
              <a:pPr>
                <a:defRPr/>
              </a:pPr>
              <a:t>9/23/2017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DD27841-86E4-4F96-A82D-BA92F452B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541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" name="Freeform 6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045FF-94A9-46F7-9CAE-D7EC3DD6D816}" type="datetime1">
              <a:rPr lang="en-US"/>
              <a:pPr>
                <a:defRPr/>
              </a:pPr>
              <a:t>9/23/2017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089FA58-DED4-41DF-A2E7-6E7DB557C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82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906AD-B955-4184-96BE-958F3C8DC791}" type="datetime1">
              <a:rPr lang="en-US"/>
              <a:pPr>
                <a:defRPr/>
              </a:pPr>
              <a:t>9/23/2017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92BBB-D865-4536-B7C3-8A159B5D3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74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657C3-5FB2-4513-A5A1-83EDB666FED0}" type="datetime1">
              <a:rPr lang="en-US"/>
              <a:pPr>
                <a:defRPr/>
              </a:pPr>
              <a:t>9/23/2017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8AF0B-8A8F-4A12-8484-EA662E3AF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61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8A753-0C04-4C26-8ABA-03847B8360B1}" type="datetime1">
              <a:rPr lang="en-US"/>
              <a:pPr>
                <a:defRPr/>
              </a:pPr>
              <a:t>9/23/2017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7FA93-AA37-4780-A924-6881FDD00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28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18108-CB16-474E-8950-1C0BC8750523}" type="datetime1">
              <a:rPr lang="en-US"/>
              <a:pPr>
                <a:defRPr/>
              </a:pPr>
              <a:t>9/23/2017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8057E-E90C-4AC8-88B6-4027D1025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16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E835F-4510-4162-AD78-E866A25DD83C}" type="datetime1">
              <a:rPr lang="en-US"/>
              <a:pPr>
                <a:defRPr/>
              </a:pPr>
              <a:t>9/23/2017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42C58-B474-428C-AA20-BE1F93BEE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02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A831C-D644-46A6-9833-7BEC211F5C9D}" type="datetime1">
              <a:rPr lang="en-US"/>
              <a:pPr>
                <a:defRPr/>
              </a:pPr>
              <a:t>9/23/2017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14756-4833-4BF3-9B13-46A219A1B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7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342D6-FD39-4D4C-BF78-49194AE5266E}" type="datetime1">
              <a:rPr lang="en-US"/>
              <a:pPr>
                <a:defRPr/>
              </a:pPr>
              <a:t>9/23/2017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61B1D-BC32-4072-8175-11F86739D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87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074F8-0B32-4572-B732-23D26CDDC98E}" type="datetime1">
              <a:rPr lang="en-US"/>
              <a:pPr>
                <a:defRPr/>
              </a:pPr>
              <a:t>9/23/2017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9B166-6C62-496A-B8D1-AA2842F07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46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6AA0F-25C6-4FFE-AB14-E3C846419AA3}" type="datetime1">
              <a:rPr lang="en-US"/>
              <a:pPr>
                <a:defRPr/>
              </a:pPr>
              <a:t>9/23/2017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BB029-CDE7-4966-BAE2-8A5D49BDD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50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7C048-5C8B-4152-84E2-B2B3A872BCF9}" type="datetime1">
              <a:rPr lang="en-US"/>
              <a:pPr>
                <a:defRPr/>
              </a:pPr>
              <a:t>9/23/2017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57BE7-F970-4ED5-8CB9-5D338D2F1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80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E41CE471-81BD-4716-A2D8-112D670C2E68}" type="datetime1">
              <a:rPr lang="en-US"/>
              <a:pPr>
                <a:defRPr/>
              </a:pPr>
              <a:t>9/23/2017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30AA03CF-DEC7-47DB-A8D3-B3FABBF96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4" r:id="rId8"/>
    <p:sldLayoutId id="2147483795" r:id="rId9"/>
    <p:sldLayoutId id="2147483791" r:id="rId10"/>
    <p:sldLayoutId id="214748379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lgerian" pitchFamily="82" charset="0"/>
                <a:ea typeface="Trebuchet MS" pitchFamily="34" charset="0"/>
                <a:cs typeface="Trebuchet MS" pitchFamily="34" charset="0"/>
              </a:rPr>
              <a:t/>
            </a:r>
            <a:br>
              <a:rPr lang="en-US" altLang="en-US" smtClean="0">
                <a:latin typeface="Algerian" pitchFamily="82" charset="0"/>
                <a:ea typeface="Trebuchet MS" pitchFamily="34" charset="0"/>
                <a:cs typeface="Trebuchet MS" pitchFamily="34" charset="0"/>
              </a:rPr>
            </a:br>
            <a:r>
              <a:rPr lang="en-US" altLang="en-US" smtClean="0">
                <a:latin typeface="Algerian" pitchFamily="82" charset="0"/>
                <a:ea typeface="Trebuchet MS" pitchFamily="34" charset="0"/>
                <a:cs typeface="Trebuchet MS" pitchFamily="34" charset="0"/>
              </a:rPr>
              <a:t>AKUNTANSI KOPERASI</a:t>
            </a:r>
            <a:r>
              <a:rPr lang="en-US" altLang="en-US" sz="5400" smtClean="0">
                <a:latin typeface="Algerian" pitchFamily="82" charset="0"/>
                <a:ea typeface="Trebuchet MS" pitchFamily="34" charset="0"/>
                <a:cs typeface="Trebuchet MS" pitchFamily="34" charset="0"/>
              </a:rPr>
              <a:t/>
            </a:r>
            <a:br>
              <a:rPr lang="en-US" altLang="en-US" sz="5400" smtClean="0">
                <a:latin typeface="Algerian" pitchFamily="82" charset="0"/>
                <a:ea typeface="Trebuchet MS" pitchFamily="34" charset="0"/>
                <a:cs typeface="Trebuchet MS" pitchFamily="34" charset="0"/>
              </a:rPr>
            </a:br>
            <a:r>
              <a:rPr lang="en-US" altLang="en-US" smtClean="0">
                <a:ea typeface="Trebuchet MS" pitchFamily="34" charset="0"/>
                <a:cs typeface="Trebuchet MS" pitchFamily="34" charset="0"/>
              </a:rPr>
              <a:t/>
            </a:r>
            <a:br>
              <a:rPr lang="en-US" altLang="en-US" smtClean="0">
                <a:ea typeface="Trebuchet MS" pitchFamily="34" charset="0"/>
                <a:cs typeface="Trebuchet MS" pitchFamily="34" charset="0"/>
              </a:rPr>
            </a:br>
            <a:r>
              <a:rPr lang="en-US" altLang="en-US" smtClean="0">
                <a:ea typeface="Trebuchet MS" pitchFamily="34" charset="0"/>
                <a:cs typeface="Trebuchet MS" pitchFamily="34" charset="0"/>
              </a:rPr>
              <a:t/>
            </a:r>
            <a:br>
              <a:rPr lang="en-US" altLang="en-US" smtClean="0">
                <a:ea typeface="Trebuchet MS" pitchFamily="34" charset="0"/>
                <a:cs typeface="Trebuchet MS" pitchFamily="34" charset="0"/>
              </a:rPr>
            </a:br>
            <a:r>
              <a:rPr lang="en-US" altLang="en-US" smtClean="0">
                <a:ea typeface="Trebuchet MS" pitchFamily="34" charset="0"/>
                <a:cs typeface="Trebuchet MS" pitchFamily="34" charset="0"/>
              </a:rPr>
              <a:t/>
            </a:r>
            <a:br>
              <a:rPr lang="en-US" altLang="en-US" smtClean="0">
                <a:ea typeface="Trebuchet MS" pitchFamily="34" charset="0"/>
                <a:cs typeface="Trebuchet MS" pitchFamily="34" charset="0"/>
              </a:rPr>
            </a:br>
            <a:r>
              <a:rPr lang="en-US" altLang="en-US" sz="1400" smtClean="0">
                <a:solidFill>
                  <a:schemeClr val="bg1"/>
                </a:solidFill>
                <a:latin typeface="Arial" charset="0"/>
                <a:ea typeface="Trebuchet MS" pitchFamily="34" charset="0"/>
                <a:cs typeface="Arial" charset="0"/>
              </a:rPr>
              <a:t>a</a:t>
            </a:r>
            <a:r>
              <a:rPr lang="en-US" altLang="en-US" smtClean="0">
                <a:ea typeface="Trebuchet MS" pitchFamily="34" charset="0"/>
                <a:cs typeface="Trebuchet MS" pitchFamily="34" charset="0"/>
              </a:rPr>
              <a:t/>
            </a:r>
            <a:br>
              <a:rPr lang="en-US" altLang="en-US" smtClean="0">
                <a:ea typeface="Trebuchet MS" pitchFamily="34" charset="0"/>
                <a:cs typeface="Trebuchet MS" pitchFamily="34" charset="0"/>
              </a:rPr>
            </a:br>
            <a:r>
              <a:rPr lang="en-US" altLang="en-US" sz="2400" smtClean="0">
                <a:latin typeface="Times New Roman" pitchFamily="18" charset="0"/>
                <a:ea typeface="Trebuchet MS" pitchFamily="34" charset="0"/>
                <a:cs typeface="Trebuchet MS" pitchFamily="34" charset="0"/>
              </a:rPr>
              <a:t>JUNAIDI, SE., MSA</a:t>
            </a:r>
            <a:br>
              <a:rPr lang="en-US" altLang="en-US" sz="2400" smtClean="0">
                <a:latin typeface="Times New Roman" pitchFamily="18" charset="0"/>
                <a:ea typeface="Trebuchet MS" pitchFamily="34" charset="0"/>
                <a:cs typeface="Trebuchet MS" pitchFamily="34" charset="0"/>
              </a:rPr>
            </a:br>
            <a:r>
              <a:rPr lang="en-US" altLang="en-US" sz="2400" smtClean="0">
                <a:latin typeface="Times New Roman" pitchFamily="18" charset="0"/>
                <a:ea typeface="Trebuchet MS" pitchFamily="34" charset="0"/>
                <a:cs typeface="Trebuchet MS" pitchFamily="34" charset="0"/>
              </a:rPr>
              <a:t/>
            </a:r>
            <a:br>
              <a:rPr lang="en-US" altLang="en-US" sz="2400" smtClean="0">
                <a:latin typeface="Times New Roman" pitchFamily="18" charset="0"/>
                <a:ea typeface="Trebuchet MS" pitchFamily="34" charset="0"/>
                <a:cs typeface="Trebuchet MS" pitchFamily="34" charset="0"/>
              </a:rPr>
            </a:br>
            <a:r>
              <a:rPr lang="en-US" altLang="en-US" sz="2800" smtClean="0">
                <a:latin typeface="Times New Roman" pitchFamily="18" charset="0"/>
                <a:ea typeface="Trebuchet MS" pitchFamily="34" charset="0"/>
                <a:cs typeface="Trebuchet MS" pitchFamily="34" charset="0"/>
              </a:rPr>
              <a:t>FAKULTAS EKONOMI</a:t>
            </a:r>
            <a:br>
              <a:rPr lang="en-US" altLang="en-US" sz="2800" smtClean="0">
                <a:latin typeface="Times New Roman" pitchFamily="18" charset="0"/>
                <a:ea typeface="Trebuchet MS" pitchFamily="34" charset="0"/>
                <a:cs typeface="Trebuchet MS" pitchFamily="34" charset="0"/>
              </a:rPr>
            </a:br>
            <a:r>
              <a:rPr lang="en-US" altLang="en-US" sz="2800" smtClean="0">
                <a:latin typeface="Times New Roman" pitchFamily="18" charset="0"/>
                <a:ea typeface="Trebuchet MS" pitchFamily="34" charset="0"/>
                <a:cs typeface="Trebuchet MS" pitchFamily="34" charset="0"/>
              </a:rPr>
              <a:t>UNIVERSITAS ISLAM MALANG</a:t>
            </a:r>
            <a:br>
              <a:rPr lang="en-US" altLang="en-US" sz="2800" smtClean="0">
                <a:latin typeface="Times New Roman" pitchFamily="18" charset="0"/>
                <a:ea typeface="Trebuchet MS" pitchFamily="34" charset="0"/>
                <a:cs typeface="Trebuchet MS" pitchFamily="34" charset="0"/>
              </a:rPr>
            </a:br>
            <a:r>
              <a:rPr lang="en-US" altLang="en-US" sz="2800" smtClean="0">
                <a:latin typeface="Times New Roman" pitchFamily="18" charset="0"/>
                <a:ea typeface="Trebuchet MS" pitchFamily="34" charset="0"/>
                <a:cs typeface="Trebuchet MS" pitchFamily="34" charset="0"/>
              </a:rPr>
              <a:t>2016</a:t>
            </a:r>
          </a:p>
        </p:txBody>
      </p:sp>
      <p:pic>
        <p:nvPicPr>
          <p:cNvPr id="5123" name="Picture 4" descr="UNIS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2143125"/>
            <a:ext cx="1766887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F81BD"/>
            </a:gs>
            <a:gs pos="3999">
              <a:srgbClr val="FFFFFF"/>
            </a:gs>
            <a:gs pos="97000">
              <a:srgbClr val="FFFFFF"/>
            </a:gs>
            <a:gs pos="100000">
              <a:srgbClr val="4F81B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095375" y="404813"/>
            <a:ext cx="6964363" cy="1201737"/>
          </a:xfrm>
        </p:spPr>
        <p:txBody>
          <a:bodyPr/>
          <a:lstStyle/>
          <a:p>
            <a:pPr eaLnBrk="1" hangingPunct="1"/>
            <a:r>
              <a:rPr lang="en-US" altLang="en-US" sz="3200" b="1" smtClean="0">
                <a:latin typeface="Bernard MT Condensed" pitchFamily="18" charset="0"/>
                <a:ea typeface="Trebuchet MS" pitchFamily="34" charset="0"/>
                <a:cs typeface="Trebuchet MS" pitchFamily="34" charset="0"/>
              </a:rPr>
              <a:t>JENIS-JENIS KOPERASI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744538" y="1428750"/>
            <a:ext cx="7715250" cy="485775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1"/>
              </a:buClr>
              <a:buFont typeface="Wingdings 2" charset="2"/>
              <a:buChar char=""/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Bidang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koperasi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mencerminkan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jenis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dijual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anggotanya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/>
              </a:buClr>
              <a:buFont typeface="Wingdings 2" charset="2"/>
              <a:buChar char=""/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bidang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jenis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anggotanya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koperasi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dikelompokkan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beberapa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jenis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27063" lvl="1" indent="-339725" eaLnBrk="1" fontAlgn="auto" hangingPunct="1"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Koperasi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simpan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pinjam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lvl="1" indent="-339725" eaLnBrk="1" fontAlgn="auto" hangingPunct="1"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Koperasi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konsumen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lvl="1" indent="-339725" eaLnBrk="1" fontAlgn="auto" hangingPunct="1"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Koperasi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pemasaran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lvl="1" indent="-339725" eaLnBrk="1" fontAlgn="auto" hangingPunct="1"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Koperasi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produsen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EB40E68-8488-4821-A2FF-2C358E4BDE1E}" type="slidenum">
              <a:rPr lang="en-US" altLang="en-US" smtClean="0">
                <a:solidFill>
                  <a:schemeClr val="tx2"/>
                </a:solidFill>
                <a:latin typeface="Rage Italic" pitchFamily="66" charset="0"/>
              </a:rPr>
              <a:pPr eaLnBrk="1" hangingPunct="1"/>
              <a:t>10</a:t>
            </a:fld>
            <a:endParaRPr lang="en-US" altLang="en-US" smtClean="0">
              <a:solidFill>
                <a:schemeClr val="tx2"/>
              </a:solidFill>
              <a:latin typeface="Rage Italic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F81BD"/>
            </a:gs>
            <a:gs pos="3999">
              <a:srgbClr val="FFFFFF"/>
            </a:gs>
            <a:gs pos="97000">
              <a:srgbClr val="FFFFFF"/>
            </a:gs>
            <a:gs pos="100000">
              <a:srgbClr val="4F81B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095375" y="404813"/>
            <a:ext cx="6964363" cy="1201737"/>
          </a:xfrm>
        </p:spPr>
        <p:txBody>
          <a:bodyPr/>
          <a:lstStyle/>
          <a:p>
            <a:pPr eaLnBrk="1" hangingPunct="1"/>
            <a:r>
              <a:rPr lang="en-US" altLang="en-US" sz="3200" b="1" smtClean="0">
                <a:latin typeface="Bernard MT Condensed" pitchFamily="18" charset="0"/>
                <a:ea typeface="Trebuchet MS" pitchFamily="34" charset="0"/>
                <a:cs typeface="Trebuchet MS" pitchFamily="34" charset="0"/>
              </a:rPr>
              <a:t>JENIS-JENIS KOPERASI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755650" y="1428750"/>
            <a:ext cx="7704138" cy="4857750"/>
          </a:xfrm>
        </p:spPr>
        <p:txBody>
          <a:bodyPr rtlCol="0">
            <a:noAutofit/>
          </a:bodyPr>
          <a:lstStyle/>
          <a:p>
            <a:pPr marL="287338" indent="-287338" eaLnBrk="1" fontAlgn="auto" hangingPunct="1">
              <a:spcAft>
                <a:spcPts val="0"/>
              </a:spcAft>
              <a:buClr>
                <a:schemeClr val="accent1"/>
              </a:buClr>
              <a:buFont typeface="Arial" charset="0"/>
              <a:buAutoNum type="arabicPeriod"/>
              <a:defRPr/>
            </a:pP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Koperasi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Simpan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Pinjam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Koperasi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Kredit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573088" lvl="1" indent="-285750" eaLnBrk="1" fontAlgn="auto" hangingPunct="1">
              <a:spcAft>
                <a:spcPts val="0"/>
              </a:spcAft>
              <a:buClr>
                <a:schemeClr val="accent1"/>
              </a:buClr>
              <a:buFont typeface="Wingdings 2" charset="2"/>
              <a:buChar char=""/>
              <a:defRPr/>
            </a:pP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Bergerak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bidang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pemupukan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simpanan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dana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anggotanya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kemudian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dipinjamkan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kembali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memerlukan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bantuan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dana. </a:t>
            </a:r>
          </a:p>
          <a:p>
            <a:pPr marL="573088" lvl="1" indent="-285750" eaLnBrk="1" fontAlgn="auto" hangingPunct="1">
              <a:spcAft>
                <a:spcPts val="0"/>
              </a:spcAft>
              <a:buClr>
                <a:schemeClr val="accent1"/>
              </a:buClr>
              <a:buFont typeface="Wingdings 2" charset="2"/>
              <a:buChar char=""/>
              <a:defRPr/>
            </a:pP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Kegiatan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utamanya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menyediakan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jasa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penyimpanan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peminjaman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dana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koperasi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7338" indent="-287338" eaLnBrk="1" fontAlgn="auto" hangingPunct="1">
              <a:spcAft>
                <a:spcPts val="0"/>
              </a:spcAft>
              <a:buClr>
                <a:schemeClr val="accent1"/>
              </a:buClr>
              <a:buFont typeface="Arial" charset="0"/>
              <a:buAutoNum type="arabicPeriod"/>
              <a:defRPr/>
            </a:pP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Koperasi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Konsumen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73088" lvl="1" indent="-285750" eaLnBrk="1" fontAlgn="auto" hangingPunct="1">
              <a:spcAft>
                <a:spcPts val="0"/>
              </a:spcAft>
              <a:buClr>
                <a:schemeClr val="accent1"/>
              </a:buClr>
              <a:buFont typeface="Wingdings 2" charset="2"/>
              <a:buChar char=""/>
              <a:defRPr/>
            </a:pP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Anggotanya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terdiri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konsumen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akhir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pemakai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barang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jasa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73088" lvl="1" indent="-285750" eaLnBrk="1" fontAlgn="auto" hangingPunct="1">
              <a:spcAft>
                <a:spcPts val="0"/>
              </a:spcAft>
              <a:buClr>
                <a:schemeClr val="accent1"/>
              </a:buClr>
              <a:buFont typeface="Wingdings 2" charset="2"/>
              <a:buChar char=""/>
              <a:defRPr/>
            </a:pP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Kegiatan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utamanya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pembelian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bersama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73088" lvl="1" indent="-285750" eaLnBrk="1" fontAlgn="auto" hangingPunct="1">
              <a:spcAft>
                <a:spcPts val="0"/>
              </a:spcAft>
              <a:buClr>
                <a:schemeClr val="accent1"/>
              </a:buClr>
              <a:buFont typeface="Wingdings 2" charset="2"/>
              <a:buChar char=""/>
              <a:defRPr/>
            </a:pP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Jenis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barang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jasa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dilayani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koperasi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konsumen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sangat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tergantung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latar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belakang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kebutuhan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dipenuhi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860425" lvl="2" indent="-287338" eaLnBrk="1" fontAlgn="auto" hangingPunct="1">
              <a:spcAft>
                <a:spcPts val="0"/>
              </a:spcAft>
              <a:buClr>
                <a:schemeClr val="accent1"/>
              </a:buClr>
              <a:buFont typeface="Wingdings 2" charset="2"/>
              <a:buChar char=""/>
              <a:defRPr/>
            </a:pP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koperasi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mengelola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toko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serba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mini market,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sebagainya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E98B7BA-53EC-4725-A08C-E9725C5ED8BB}" type="slidenum">
              <a:rPr lang="en-US" altLang="en-US" smtClean="0">
                <a:solidFill>
                  <a:schemeClr val="tx2"/>
                </a:solidFill>
                <a:latin typeface="Rage Italic" pitchFamily="66" charset="0"/>
              </a:rPr>
              <a:pPr eaLnBrk="1" hangingPunct="1"/>
              <a:t>11</a:t>
            </a:fld>
            <a:endParaRPr lang="en-US" altLang="en-US" smtClean="0">
              <a:solidFill>
                <a:schemeClr val="tx2"/>
              </a:solidFill>
              <a:latin typeface="Rage Italic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F81BD"/>
            </a:gs>
            <a:gs pos="3999">
              <a:srgbClr val="FFFFFF"/>
            </a:gs>
            <a:gs pos="97000">
              <a:srgbClr val="FFFFFF"/>
            </a:gs>
            <a:gs pos="100000">
              <a:srgbClr val="4F81B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095375" y="476250"/>
            <a:ext cx="6964363" cy="1201738"/>
          </a:xfrm>
        </p:spPr>
        <p:txBody>
          <a:bodyPr/>
          <a:lstStyle/>
          <a:p>
            <a:pPr eaLnBrk="1" hangingPunct="1"/>
            <a:r>
              <a:rPr lang="en-US" altLang="en-US" sz="3200" b="1" smtClean="0">
                <a:latin typeface="Bernard MT Condensed" pitchFamily="18" charset="0"/>
                <a:ea typeface="Trebuchet MS" pitchFamily="34" charset="0"/>
                <a:cs typeface="Trebuchet MS" pitchFamily="34" charset="0"/>
              </a:rPr>
              <a:t>JENIS-JENIS KOPERASI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755650" y="1428750"/>
            <a:ext cx="7704138" cy="4857750"/>
          </a:xfrm>
        </p:spPr>
        <p:txBody>
          <a:bodyPr rtlCol="0">
            <a:noAutofit/>
          </a:bodyPr>
          <a:lstStyle/>
          <a:p>
            <a:pPr marL="341313" indent="-341313" eaLnBrk="1" fontAlgn="auto" hangingPunct="1">
              <a:spcAft>
                <a:spcPts val="0"/>
              </a:spcAft>
              <a:buClr>
                <a:schemeClr val="accent1"/>
              </a:buClr>
              <a:buFont typeface="Arial" charset="0"/>
              <a:buAutoNum type="arabicPeriod" startAt="3"/>
              <a:defRPr/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Koperasi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Pemasaran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82625" lvl="1" indent="-341313" eaLnBrk="1" fontAlgn="auto" hangingPunct="1">
              <a:spcAft>
                <a:spcPts val="0"/>
              </a:spcAft>
              <a:buClr>
                <a:schemeClr val="accent1"/>
              </a:buClr>
              <a:buFont typeface="Wingdings 2" charset="2"/>
              <a:buChar char=""/>
              <a:defRPr/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Anggotanya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terdiri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produsen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pemilik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barang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penyedia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jasa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682625" lvl="1" indent="-341313" eaLnBrk="1" fontAlgn="auto" hangingPunct="1">
              <a:spcAft>
                <a:spcPts val="0"/>
              </a:spcAft>
              <a:buClr>
                <a:schemeClr val="accent1"/>
              </a:buClr>
              <a:buFont typeface="Wingdings 2" charset="2"/>
              <a:buChar char=""/>
              <a:defRPr/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Dibentuk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terutama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membantu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anggotanya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memasarkan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barang-barang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mereka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hasilkan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968375" lvl="2" indent="-285750" eaLnBrk="1" fontAlgn="auto" hangingPunct="1">
              <a:spcAft>
                <a:spcPts val="0"/>
              </a:spcAft>
              <a:buClr>
                <a:schemeClr val="accent1"/>
              </a:buClr>
              <a:buFont typeface="Wingdings 2" charset="2"/>
              <a:buChar char=""/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Jadi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masing-masing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koperasi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menghasilkan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barang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individual,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sementara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pemasaran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barang-barang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koperasi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968375" lvl="2" indent="-285750" eaLnBrk="1" fontAlgn="auto" hangingPunct="1">
              <a:spcAft>
                <a:spcPts val="0"/>
              </a:spcAft>
              <a:buClr>
                <a:schemeClr val="accent1"/>
              </a:buClr>
              <a:buFont typeface="Wingdings 2" charset="2"/>
              <a:buChar char=""/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berarti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keikutsertaan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koperasi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sebatas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memasarkan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dibuatnya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682625" lvl="1" indent="-341313" eaLnBrk="1" fontAlgn="auto" hangingPunct="1">
              <a:spcAft>
                <a:spcPts val="0"/>
              </a:spcAft>
              <a:buClr>
                <a:schemeClr val="accent1"/>
              </a:buClr>
              <a:buFont typeface="Wingdings 2" charset="2"/>
              <a:buChar char=""/>
              <a:defRPr/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utama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koperasi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pemasaran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968375" lvl="2" indent="-231775" eaLnBrk="1" fontAlgn="auto" hangingPunct="1">
              <a:spcAft>
                <a:spcPts val="0"/>
              </a:spcAft>
              <a:buClr>
                <a:schemeClr val="accent1"/>
              </a:buClr>
              <a:buFont typeface="Wingdings 2" charset="2"/>
              <a:buChar char=""/>
              <a:tabLst>
                <a:tab pos="968375" algn="l"/>
              </a:tabLst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Menyederhanakan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rantai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tata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niaga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68375" lvl="2" indent="-231775" eaLnBrk="1" fontAlgn="auto" hangingPunct="1">
              <a:spcAft>
                <a:spcPts val="0"/>
              </a:spcAft>
              <a:buClr>
                <a:schemeClr val="accent1"/>
              </a:buClr>
              <a:buFont typeface="Wingdings 2" charset="2"/>
              <a:buChar char=""/>
              <a:tabLst>
                <a:tab pos="968375" algn="l"/>
              </a:tabLst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Mengurangi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sekecil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mungkin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keterlibatan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pedagang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perantara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memasarkan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produk-produk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3D9B963-26F2-4769-AF4A-7F4565587150}" type="slidenum">
              <a:rPr lang="en-US" altLang="en-US" smtClean="0">
                <a:solidFill>
                  <a:schemeClr val="tx2"/>
                </a:solidFill>
                <a:latin typeface="Rage Italic" pitchFamily="66" charset="0"/>
              </a:rPr>
              <a:pPr eaLnBrk="1" hangingPunct="1"/>
              <a:t>12</a:t>
            </a:fld>
            <a:endParaRPr lang="en-US" altLang="en-US" smtClean="0">
              <a:solidFill>
                <a:schemeClr val="tx2"/>
              </a:solidFill>
              <a:latin typeface="Rage Italic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F81BD"/>
            </a:gs>
            <a:gs pos="3999">
              <a:srgbClr val="FFFFFF"/>
            </a:gs>
            <a:gs pos="97000">
              <a:srgbClr val="FFFFFF"/>
            </a:gs>
            <a:gs pos="100000">
              <a:srgbClr val="4F81B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095375" y="476250"/>
            <a:ext cx="6964363" cy="1201738"/>
          </a:xfrm>
        </p:spPr>
        <p:txBody>
          <a:bodyPr/>
          <a:lstStyle/>
          <a:p>
            <a:pPr eaLnBrk="1" hangingPunct="1"/>
            <a:r>
              <a:rPr lang="en-US" altLang="en-US" sz="3200" b="1" smtClean="0">
                <a:latin typeface="Bernard MT Condensed" pitchFamily="18" charset="0"/>
                <a:ea typeface="Trebuchet MS" pitchFamily="34" charset="0"/>
                <a:cs typeface="Arial" charset="0"/>
              </a:rPr>
              <a:t>JENIS-JENIS KOPERASI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755650" y="1428750"/>
            <a:ext cx="7704138" cy="4857750"/>
          </a:xfrm>
        </p:spPr>
        <p:txBody>
          <a:bodyPr rtlCol="0">
            <a:noAutofit/>
          </a:bodyPr>
          <a:lstStyle/>
          <a:p>
            <a:pPr marL="341313" indent="-341313" eaLnBrk="1" fontAlgn="auto" hangingPunct="1">
              <a:spcAft>
                <a:spcPts val="0"/>
              </a:spcAft>
              <a:buClr>
                <a:schemeClr val="accent1"/>
              </a:buClr>
              <a:buFont typeface="Arial" charset="0"/>
              <a:buAutoNum type="arabicPeriod" startAt="4"/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Koperasi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Produsen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27063" lvl="1" indent="-285750" eaLnBrk="1" fontAlgn="auto" hangingPunct="1">
              <a:spcAft>
                <a:spcPts val="0"/>
              </a:spcAft>
              <a:buClr>
                <a:schemeClr val="accent1"/>
              </a:buClr>
              <a:buFont typeface="Wingdings 2" charset="2"/>
              <a:buChar char="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anggotanya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badan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sendiri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tetapi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bekerja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sama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wadah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koperasi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menghasilkan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memasarkan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barang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jasa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627063" lvl="1" indent="-285750" eaLnBrk="1" fontAlgn="auto" hangingPunct="1">
              <a:spcAft>
                <a:spcPts val="0"/>
              </a:spcAft>
              <a:buClr>
                <a:schemeClr val="accent1"/>
              </a:buClr>
              <a:buFont typeface="Wingdings 2" charset="2"/>
              <a:buChar char=""/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Kegiatan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utama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koperasi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produsen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menyediakan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mengoperasikan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mengelola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sarana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produksi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bersama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627063" lvl="1" indent="-285750" eaLnBrk="1" fontAlgn="auto" hangingPunct="1">
              <a:spcAft>
                <a:spcPts val="0"/>
              </a:spcAft>
              <a:buClr>
                <a:schemeClr val="accent1"/>
              </a:buClr>
              <a:buFont typeface="Wingdings 2" charset="2"/>
              <a:buChar char=""/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utama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koperasi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produsen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menyatukan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kemampuan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modal para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anggotanya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guna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menghasilkan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barang-barang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jasa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tertentu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badan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mereka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kelola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miliki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sendiri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ADB7071-887B-4CC7-9342-BFBC6A04CC8D}" type="slidenum">
              <a:rPr lang="en-US" altLang="en-US" smtClean="0">
                <a:solidFill>
                  <a:schemeClr val="tx2"/>
                </a:solidFill>
                <a:latin typeface="Rage Italic" pitchFamily="66" charset="0"/>
              </a:rPr>
              <a:pPr eaLnBrk="1" hangingPunct="1"/>
              <a:t>13</a:t>
            </a:fld>
            <a:endParaRPr lang="en-US" altLang="en-US" smtClean="0">
              <a:solidFill>
                <a:schemeClr val="tx2"/>
              </a:solidFill>
              <a:latin typeface="Rage Italic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F81BD"/>
            </a:gs>
            <a:gs pos="3999">
              <a:srgbClr val="FFFFFF"/>
            </a:gs>
            <a:gs pos="97000">
              <a:srgbClr val="FFFFFF"/>
            </a:gs>
            <a:gs pos="100000">
              <a:srgbClr val="4F81B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095375" y="333375"/>
            <a:ext cx="6964363" cy="1201738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latin typeface="Bernard MT Condensed" pitchFamily="18" charset="0"/>
                <a:ea typeface="Trebuchet MS" pitchFamily="34" charset="0"/>
                <a:cs typeface="Trebuchet MS" pitchFamily="34" charset="0"/>
              </a:rPr>
              <a:t>EKUITAS KOPERASI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755650" y="1428750"/>
            <a:ext cx="7704138" cy="485775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1"/>
              </a:buClr>
              <a:buFont typeface="Wingdings 2" charset="2"/>
              <a:buChar char=""/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Ekuitas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koperasi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terdiri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627063" lvl="1" indent="-339725" eaLnBrk="1" fontAlgn="auto" hangingPunct="1"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Modal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Berbentuk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simpanan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pokok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simpanan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wajib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simpanan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lain (yang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karakteristik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sama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simpanan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pokok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simpanan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wajib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627063" lvl="1" indent="-339725" eaLnBrk="1" fontAlgn="auto" hangingPunct="1"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Modal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penyertaan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27063" lvl="1" indent="-339725" eaLnBrk="1" fontAlgn="auto" hangingPunct="1"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Modal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sumbangan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27063" lvl="1" indent="-339725" eaLnBrk="1" fontAlgn="auto" hangingPunct="1"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Cadangan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27063" lvl="1" indent="-339725" eaLnBrk="1" fontAlgn="auto" hangingPunct="1"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Sisa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belum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dibagi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E145A43-69B7-4420-8299-846793249B8B}" type="slidenum">
              <a:rPr lang="en-US" altLang="en-US" smtClean="0">
                <a:solidFill>
                  <a:schemeClr val="tx2"/>
                </a:solidFill>
                <a:latin typeface="Rage Italic" pitchFamily="66" charset="0"/>
              </a:rPr>
              <a:pPr eaLnBrk="1" hangingPunct="1"/>
              <a:t>14</a:t>
            </a:fld>
            <a:endParaRPr lang="en-US" altLang="en-US" smtClean="0">
              <a:solidFill>
                <a:schemeClr val="tx2"/>
              </a:solidFill>
              <a:latin typeface="Rage Italic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F81BD"/>
            </a:gs>
            <a:gs pos="3999">
              <a:srgbClr val="FFFFFF"/>
            </a:gs>
            <a:gs pos="97000">
              <a:srgbClr val="FFFFFF"/>
            </a:gs>
            <a:gs pos="100000">
              <a:srgbClr val="4F81B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095375" y="404813"/>
            <a:ext cx="6964363" cy="1201737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latin typeface="Bernard MT Condensed" pitchFamily="18" charset="0"/>
                <a:ea typeface="Trebuchet MS" pitchFamily="34" charset="0"/>
                <a:cs typeface="Trebuchet MS" pitchFamily="34" charset="0"/>
              </a:rPr>
              <a:t>EKUITAS KOPERASI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755650" y="1428750"/>
            <a:ext cx="7632700" cy="4857750"/>
          </a:xfrm>
        </p:spPr>
        <p:txBody>
          <a:bodyPr rtlCol="0">
            <a:normAutofit/>
          </a:bodyPr>
          <a:lstStyle/>
          <a:p>
            <a:pPr marL="341313" indent="-341313" eaLnBrk="1" fontAlgn="auto" hangingPunct="1">
              <a:spcAft>
                <a:spcPts val="0"/>
              </a:spcAft>
              <a:buClr>
                <a:schemeClr val="accent1"/>
              </a:buClr>
              <a:buFont typeface="Arial" charset="0"/>
              <a:buAutoNum type="arabicPeriod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Modal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27063" lvl="1" indent="-285750" eaLnBrk="1" fontAlgn="auto" hangingPunct="1">
              <a:spcAft>
                <a:spcPts val="0"/>
              </a:spcAft>
              <a:buClr>
                <a:schemeClr val="accent1"/>
              </a:buClr>
              <a:buFont typeface="Wingdings 2" charset="2"/>
              <a:buChar char=""/>
              <a:defRPr/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pembelanjaan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berasal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setoran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2" indent="-287338" eaLnBrk="1" fontAlgn="auto" hangingPunct="1">
              <a:spcAft>
                <a:spcPts val="0"/>
              </a:spcAft>
              <a:buClr>
                <a:schemeClr val="accent1"/>
              </a:buClr>
              <a:buFont typeface="Wingdings 2" charset="2"/>
              <a:buChar char=""/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Biasanya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setoran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koperasi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dikelompokkan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jenis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setoran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simpanan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pokok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simpanan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wajib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simpanan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sukarela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tetapi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koperasi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jenis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setoran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lain. </a:t>
            </a:r>
          </a:p>
          <a:p>
            <a:pPr lvl="2" indent="-287338" eaLnBrk="1" fontAlgn="auto" hangingPunct="1">
              <a:spcAft>
                <a:spcPts val="0"/>
              </a:spcAft>
              <a:buClr>
                <a:schemeClr val="accent1"/>
              </a:buClr>
              <a:buFont typeface="Wingdings 2" charset="2"/>
              <a:buChar char=""/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Jenis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simpanan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sukarela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dikelompokkan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modal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koperasi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bersifat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permanen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ditarik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sewaktu-waktu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1313" indent="-341313" eaLnBrk="1" fontAlgn="auto" hangingPunct="1">
              <a:spcAft>
                <a:spcPts val="0"/>
              </a:spcAft>
              <a:buClr>
                <a:schemeClr val="accent1"/>
              </a:buClr>
              <a:buFont typeface="Arial" charset="0"/>
              <a:buAutoNum type="arabicPeriod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Modal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Sumbangan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27063" lvl="1" indent="-285750" eaLnBrk="1" fontAlgn="auto" hangingPunct="1">
              <a:spcAft>
                <a:spcPts val="0"/>
              </a:spcAft>
              <a:buClr>
                <a:schemeClr val="accent1"/>
              </a:buClr>
              <a:buFont typeface="Wingdings 2" charset="2"/>
              <a:buChar char=""/>
              <a:defRPr/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Sejumlah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uang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barang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modal yang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dinilai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uang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diterima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pihak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lain yang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bersifat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hibah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mengikat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2F302AE-4A67-4007-B305-16075E9EEEEA}" type="slidenum">
              <a:rPr lang="en-US" altLang="en-US" smtClean="0">
                <a:solidFill>
                  <a:schemeClr val="tx2"/>
                </a:solidFill>
                <a:latin typeface="Rage Italic" pitchFamily="66" charset="0"/>
              </a:rPr>
              <a:pPr eaLnBrk="1" hangingPunct="1"/>
              <a:t>15</a:t>
            </a:fld>
            <a:endParaRPr lang="en-US" altLang="en-US" smtClean="0">
              <a:solidFill>
                <a:schemeClr val="tx2"/>
              </a:solidFill>
              <a:latin typeface="Rage Italic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F81BD"/>
            </a:gs>
            <a:gs pos="3999">
              <a:srgbClr val="FFFFFF"/>
            </a:gs>
            <a:gs pos="97000">
              <a:srgbClr val="FFFFFF"/>
            </a:gs>
            <a:gs pos="100000">
              <a:srgbClr val="4F81B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095375" y="404813"/>
            <a:ext cx="6964363" cy="1201737"/>
          </a:xfrm>
        </p:spPr>
        <p:txBody>
          <a:bodyPr/>
          <a:lstStyle/>
          <a:p>
            <a:pPr eaLnBrk="1" hangingPunct="1"/>
            <a:r>
              <a:rPr lang="en-US" altLang="en-US" sz="3200" b="1" smtClean="0">
                <a:latin typeface="Bernard MT Condensed" pitchFamily="18" charset="0"/>
                <a:ea typeface="Trebuchet MS" pitchFamily="34" charset="0"/>
                <a:cs typeface="Trebuchet MS" pitchFamily="34" charset="0"/>
              </a:rPr>
              <a:t>EKUITAS KOPERASI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268413"/>
            <a:ext cx="7704138" cy="4857750"/>
          </a:xfrm>
        </p:spPr>
        <p:txBody>
          <a:bodyPr rtlCol="0">
            <a:noAutofit/>
          </a:bodyPr>
          <a:lstStyle/>
          <a:p>
            <a:pPr marL="341313" indent="-341313" eaLnBrk="1" fontAlgn="auto" hangingPunct="1">
              <a:spcAft>
                <a:spcPts val="0"/>
              </a:spcAft>
              <a:buClr>
                <a:schemeClr val="accent1"/>
              </a:buClr>
              <a:buFont typeface="+mj-lt"/>
              <a:buAutoNum type="arabicPeriod" startAt="3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Modal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Penyertaan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27063" lvl="1" indent="-285750" eaLnBrk="1" fontAlgn="auto" hangingPunct="1">
              <a:spcAft>
                <a:spcPts val="0"/>
              </a:spcAft>
              <a:buClr>
                <a:schemeClr val="accent1"/>
              </a:buClr>
              <a:buFont typeface="Wingdings 2" charset="2"/>
              <a:buChar char=""/>
              <a:defRPr/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Uang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pun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barang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modal (yang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dinilai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uang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), yang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ditanamkan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pemodal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menambah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memperkuat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pemodalan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demi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meningkatkan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koperasi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1313" indent="-341313" eaLnBrk="1" fontAlgn="auto" hangingPunct="1">
              <a:spcAft>
                <a:spcPts val="0"/>
              </a:spcAft>
              <a:buClr>
                <a:schemeClr val="accent1"/>
              </a:buClr>
              <a:buFont typeface="+mj-lt"/>
              <a:buAutoNum type="arabicPeriod" startAt="3"/>
              <a:defRPr/>
            </a:pP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Cadangan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27063" lvl="1" indent="-285750" eaLnBrk="1" fontAlgn="auto" hangingPunct="1">
              <a:spcAft>
                <a:spcPts val="0"/>
              </a:spcAft>
              <a:buClr>
                <a:schemeClr val="accent1"/>
              </a:buClr>
              <a:buFont typeface="Wingdings 2" charset="2"/>
              <a:buChar char=""/>
              <a:defRPr/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Bagian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sisa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(SHU) yang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disisihkan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koperasi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tertentu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persiapan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pengembangan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investasi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antisipasi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kerugian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ketentuan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anggaran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dasar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ketetapan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rapat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1313" indent="-341313" eaLnBrk="1" fontAlgn="auto" hangingPunct="1">
              <a:spcAft>
                <a:spcPts val="0"/>
              </a:spcAft>
              <a:buClr>
                <a:schemeClr val="accent1"/>
              </a:buClr>
              <a:buFont typeface="+mj-lt"/>
              <a:buAutoNum type="arabicPeriod" startAt="3"/>
              <a:defRPr/>
            </a:pP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Sisa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Usaha (SHU) </a:t>
            </a:r>
          </a:p>
          <a:p>
            <a:pPr marL="627063" lvl="1" indent="-285750" eaLnBrk="1" fontAlgn="auto" hangingPunct="1">
              <a:spcAft>
                <a:spcPts val="0"/>
              </a:spcAft>
              <a:buClr>
                <a:schemeClr val="accent1"/>
              </a:buClr>
              <a:buFont typeface="Wingdings 2" charset="2"/>
              <a:buChar char=""/>
              <a:defRPr/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Selisih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penghasilan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diterima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koperasi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selama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periode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tertentu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pengorbanan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beban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yang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dikeluarkan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memperoleh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penghasilan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EE77997-3829-407B-B629-D14A98D83613}" type="slidenum">
              <a:rPr lang="en-US" altLang="en-US" smtClean="0">
                <a:solidFill>
                  <a:schemeClr val="tx2"/>
                </a:solidFill>
                <a:latin typeface="Rage Italic" pitchFamily="66" charset="0"/>
              </a:rPr>
              <a:pPr eaLnBrk="1" hangingPunct="1"/>
              <a:t>16</a:t>
            </a:fld>
            <a:endParaRPr lang="en-US" altLang="en-US" smtClean="0">
              <a:solidFill>
                <a:schemeClr val="tx2"/>
              </a:solidFill>
              <a:latin typeface="Rage Italic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50825" y="1181100"/>
            <a:ext cx="8569325" cy="1743075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Bodoni MT Black" pitchFamily="18" charset="0"/>
                <a:ea typeface="Trebuchet MS" pitchFamily="34" charset="0"/>
                <a:cs typeface="Trebuchet MS" pitchFamily="34" charset="0"/>
              </a:rPr>
              <a:t>AKUNTANSI KOPERASI </a:t>
            </a:r>
            <a:br>
              <a:rPr lang="en-US" altLang="en-US" smtClean="0">
                <a:latin typeface="Bodoni MT Black" pitchFamily="18" charset="0"/>
                <a:ea typeface="Trebuchet MS" pitchFamily="34" charset="0"/>
                <a:cs typeface="Trebuchet MS" pitchFamily="34" charset="0"/>
              </a:rPr>
            </a:br>
            <a:r>
              <a:rPr lang="en-US" altLang="en-US" smtClean="0">
                <a:latin typeface="Bodoni MT Black" pitchFamily="18" charset="0"/>
                <a:ea typeface="Trebuchet MS" pitchFamily="34" charset="0"/>
                <a:cs typeface="Trebuchet MS" pitchFamily="34" charset="0"/>
              </a:rPr>
              <a:t>I</a:t>
            </a: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98152E4-844D-427C-92DC-86330A612171}" type="slidenum">
              <a:rPr lang="en-US" altLang="en-US" smtClean="0">
                <a:solidFill>
                  <a:schemeClr val="tx2"/>
                </a:solidFill>
                <a:latin typeface="Rage Italic" pitchFamily="66" charset="0"/>
              </a:rPr>
              <a:pPr eaLnBrk="1" hangingPunct="1"/>
              <a:t>2</a:t>
            </a:fld>
            <a:endParaRPr lang="en-US" altLang="en-US" smtClean="0">
              <a:solidFill>
                <a:schemeClr val="tx2"/>
              </a:solidFill>
              <a:latin typeface="Rage Italic" pitchFamily="66" charset="0"/>
            </a:endParaRPr>
          </a:p>
        </p:txBody>
      </p:sp>
      <p:sp>
        <p:nvSpPr>
          <p:cNvPr id="5" name="Title 4"/>
          <p:cNvSpPr>
            <a:spLocks noGrp="1"/>
          </p:cNvSpPr>
          <p:nvPr/>
        </p:nvSpPr>
        <p:spPr bwMode="auto">
          <a:xfrm>
            <a:off x="685800" y="3500438"/>
            <a:ext cx="77724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b="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Karakteristik</a:t>
            </a:r>
            <a:r>
              <a:rPr lang="en-US" sz="5400" b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</a:t>
            </a:r>
            <a:r>
              <a:rPr lang="en-US" sz="5400" b="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koperasi</a:t>
            </a:r>
            <a:endParaRPr lang="en-US" sz="5400" b="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F81BD"/>
            </a:gs>
            <a:gs pos="3999">
              <a:srgbClr val="FFFFFF"/>
            </a:gs>
            <a:gs pos="97000">
              <a:srgbClr val="FFFFFF"/>
            </a:gs>
            <a:gs pos="100000">
              <a:srgbClr val="4F81B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095375" y="549275"/>
            <a:ext cx="6964363" cy="1201738"/>
          </a:xfrm>
        </p:spPr>
        <p:txBody>
          <a:bodyPr/>
          <a:lstStyle/>
          <a:p>
            <a:pPr eaLnBrk="1" hangingPunct="1"/>
            <a:r>
              <a:rPr lang="en-US" altLang="en-US" sz="3200" b="1" smtClean="0">
                <a:latin typeface="Bernard MT Condensed" pitchFamily="18" charset="0"/>
                <a:ea typeface="Trebuchet MS" pitchFamily="34" charset="0"/>
                <a:cs typeface="Trebuchet MS" pitchFamily="34" charset="0"/>
              </a:rPr>
              <a:t>PENGERTIAN KOPERASI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4213" y="1666875"/>
            <a:ext cx="7775575" cy="4857750"/>
          </a:xfrm>
        </p:spPr>
        <p:txBody>
          <a:bodyPr rtlCol="0">
            <a:normAutofit/>
          </a:bodyPr>
          <a:lstStyle/>
          <a:p>
            <a:pPr marL="274320" indent="-274320" algn="just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 charset="2"/>
              <a:buChar char=""/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Koperasi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biasanya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didirikan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sekumpulan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orang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modal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lemah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koperasi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selalu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unsur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sosial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maupun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unsur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ekonomi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33400" lvl="1" indent="-246063" algn="just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 charset="2"/>
              <a:buChar char=""/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Dikatakan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unsur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sosial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koperasi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perkumpulan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orang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meningkatkan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kesejahteraan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anggotanya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lvl="1" indent="-246063" algn="just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 charset="2"/>
              <a:buChar char=""/>
              <a:defRPr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Dikatakan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unsur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ekonomi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koperasi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badan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beroperasi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sebagaimana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layaknya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komersial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73EE95-EAC4-4E69-AC9F-B14D3BFDB7EB}" type="slidenum"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3</a:t>
            </a:fld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F81BD"/>
            </a:gs>
            <a:gs pos="3999">
              <a:srgbClr val="FFFFFF"/>
            </a:gs>
            <a:gs pos="97000">
              <a:srgbClr val="FFFFFF"/>
            </a:gs>
            <a:gs pos="100000">
              <a:srgbClr val="4F81B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095375" y="620713"/>
            <a:ext cx="6964363" cy="1201737"/>
          </a:xfrm>
        </p:spPr>
        <p:txBody>
          <a:bodyPr/>
          <a:lstStyle/>
          <a:p>
            <a:pPr eaLnBrk="1" hangingPunct="1"/>
            <a:r>
              <a:rPr lang="en-US" altLang="en-US" sz="3200" b="1" smtClean="0">
                <a:latin typeface="Bernard MT Condensed" pitchFamily="18" charset="0"/>
                <a:ea typeface="Trebuchet MS" pitchFamily="34" charset="0"/>
                <a:cs typeface="Trebuchet MS" pitchFamily="34" charset="0"/>
              </a:rPr>
              <a:t>PENGERTIAN KOPERASI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811338"/>
            <a:ext cx="7704138" cy="4857750"/>
          </a:xfrm>
        </p:spPr>
        <p:txBody>
          <a:bodyPr rtlCol="0">
            <a:normAutofit/>
          </a:bodyPr>
          <a:lstStyle/>
          <a:p>
            <a:pPr marL="274320" indent="-274320" algn="just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Koperasi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juga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berfungsi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wadah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mengorganisir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pendayagunaan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pemanfaatan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daya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dimiliki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koperasi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(PSAK No.27, 2007). </a:t>
            </a:r>
          </a:p>
          <a:p>
            <a:pPr marL="274320" indent="-274320" algn="just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Menurut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pasal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 UU No. 25/1992, yang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dimaksud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koperasi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di Indonesia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badan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dasar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asas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kekeluargaan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B8F438C-45C1-453C-8142-D0315CD5D159}" type="slidenum">
              <a:rPr lang="en-US" altLang="en-US" smtClean="0">
                <a:solidFill>
                  <a:schemeClr val="tx2"/>
                </a:solidFill>
                <a:latin typeface="Rage Italic" pitchFamily="66" charset="0"/>
              </a:rPr>
              <a:pPr eaLnBrk="1" hangingPunct="1"/>
              <a:t>4</a:t>
            </a:fld>
            <a:endParaRPr lang="en-US" altLang="en-US" smtClean="0">
              <a:solidFill>
                <a:schemeClr val="tx2"/>
              </a:solidFill>
              <a:latin typeface="Rage Italic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F81BD"/>
            </a:gs>
            <a:gs pos="3999">
              <a:srgbClr val="FFFFFF"/>
            </a:gs>
            <a:gs pos="97000">
              <a:srgbClr val="FFFFFF"/>
            </a:gs>
            <a:gs pos="100000">
              <a:srgbClr val="4F81B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095375" y="404813"/>
            <a:ext cx="6964363" cy="1201737"/>
          </a:xfrm>
        </p:spPr>
        <p:txBody>
          <a:bodyPr/>
          <a:lstStyle/>
          <a:p>
            <a:pPr eaLnBrk="1" hangingPunct="1"/>
            <a:r>
              <a:rPr lang="en-US" altLang="en-US" sz="3200" b="1" smtClean="0">
                <a:latin typeface="Bernard MT Condensed" pitchFamily="18" charset="0"/>
                <a:ea typeface="Trebuchet MS" pitchFamily="34" charset="0"/>
                <a:cs typeface="Trebuchet MS" pitchFamily="34" charset="0"/>
              </a:rPr>
              <a:t>PENGERTIAN KOPERASI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755650" y="1428750"/>
            <a:ext cx="7777163" cy="4857750"/>
          </a:xfrm>
        </p:spPr>
        <p:txBody>
          <a:bodyPr rtlCol="0">
            <a:normAutofit lnSpcReduction="10000"/>
          </a:bodyPr>
          <a:lstStyle/>
          <a:p>
            <a:pPr marL="341313" indent="-341313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Koperasi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perkumpulan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didirikan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orang-orang yang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kemampuan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ekonomi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terbatas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yang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bertujuan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memperjuangkan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peningkatan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kesejahteraan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ekonomi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mereka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1313" indent="-341313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sama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koperasi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bersifat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sukarela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1313" indent="-341313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Masing-masing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koperasi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hak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kewajiban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sama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1313" indent="-341313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Masing-masing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koperasi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berkewajiban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mengembangkan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mengawasi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jalannya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koperasi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1313" indent="-341313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Risiko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keuntungan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koperasi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ditanggung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dibagi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adil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B6F6366-80E9-4585-B08C-67DB0FED9085}" type="slidenum">
              <a:rPr lang="en-US" altLang="en-US" smtClean="0">
                <a:solidFill>
                  <a:schemeClr val="tx2"/>
                </a:solidFill>
                <a:latin typeface="Rage Italic" pitchFamily="66" charset="0"/>
              </a:rPr>
              <a:pPr eaLnBrk="1" hangingPunct="1"/>
              <a:t>5</a:t>
            </a:fld>
            <a:endParaRPr lang="en-US" altLang="en-US" smtClean="0">
              <a:solidFill>
                <a:schemeClr val="tx2"/>
              </a:solidFill>
              <a:latin typeface="Rage Italic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F81BD"/>
            </a:gs>
            <a:gs pos="3999">
              <a:srgbClr val="FFFFFF"/>
            </a:gs>
            <a:gs pos="97000">
              <a:srgbClr val="FFFFFF"/>
            </a:gs>
            <a:gs pos="100000">
              <a:srgbClr val="4F81B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095375" y="620713"/>
            <a:ext cx="6964363" cy="914400"/>
          </a:xfrm>
        </p:spPr>
        <p:txBody>
          <a:bodyPr/>
          <a:lstStyle/>
          <a:p>
            <a:pPr eaLnBrk="1" hangingPunct="1"/>
            <a:r>
              <a:rPr lang="en-US" altLang="en-US" sz="3200" b="1" smtClean="0">
                <a:latin typeface="Bernard MT Condensed" pitchFamily="18" charset="0"/>
                <a:ea typeface="Trebuchet MS" pitchFamily="34" charset="0"/>
                <a:cs typeface="Trebuchet MS" pitchFamily="34" charset="0"/>
              </a:rPr>
              <a:t>PENGERTIAN KOPERASI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428750"/>
            <a:ext cx="7775575" cy="4857750"/>
          </a:xfrm>
        </p:spPr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Berbeda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badan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komersial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umumnya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koperasi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karakteristik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tersendiri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19113" lvl="1" indent="-231775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–"/>
              <a:defRPr/>
            </a:pP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Koperasi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dimiliki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yang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bergabung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dasar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sedikitnya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kepentingan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ekonomi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sama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19113" lvl="1" indent="-231775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–"/>
              <a:defRPr/>
            </a:pP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Koperasi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didirikan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dikembangkan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berlandaskan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nilai-nilai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percaya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diri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menolong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bertanggung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jawab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diri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sendiri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kesetiakawanan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keadilan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persamaan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demokrasi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Selain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para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koperasi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percaya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nilai-nilai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etika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kejujuran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keterbukaan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tanggung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jawab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sosial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kepedulian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orang lain. </a:t>
            </a:r>
          </a:p>
          <a:p>
            <a:pPr marL="519113" lvl="1" indent="-231775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–"/>
              <a:defRPr/>
            </a:pP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Koperasi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didirikan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dimodali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dibiayai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diatur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diawasi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dimanfaatkan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sendiri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19113" lvl="1" indent="-231775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–"/>
              <a:defRPr/>
            </a:pP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Tugas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pokok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badan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koperasi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menunjang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kepentingan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ekonomi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anggotanya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rangka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memajukan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kesejahteraan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19113" lvl="1" indent="-231775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–"/>
              <a:defRPr/>
            </a:pP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terdapat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kelebihan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kemampuan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pelayanan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koperasi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anggotanya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kelebihan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memenuhi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kebutuhan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bukan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koperasi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CE16815-145E-41A1-AAEA-01EF3F204E98}" type="slidenum">
              <a:rPr lang="en-US" altLang="en-US" smtClean="0">
                <a:solidFill>
                  <a:schemeClr val="tx2"/>
                </a:solidFill>
                <a:latin typeface="Rage Italic" pitchFamily="66" charset="0"/>
              </a:rPr>
              <a:pPr eaLnBrk="1" hangingPunct="1"/>
              <a:t>6</a:t>
            </a:fld>
            <a:endParaRPr lang="en-US" altLang="en-US" smtClean="0">
              <a:solidFill>
                <a:schemeClr val="tx2"/>
              </a:solidFill>
              <a:latin typeface="Rage Italic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F81BD"/>
            </a:gs>
            <a:gs pos="3999">
              <a:srgbClr val="FFFFFF"/>
            </a:gs>
            <a:gs pos="97000">
              <a:srgbClr val="FFFFFF"/>
            </a:gs>
            <a:gs pos="100000">
              <a:srgbClr val="4F81B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095375" y="333375"/>
            <a:ext cx="6964363" cy="1201738"/>
          </a:xfrm>
        </p:spPr>
        <p:txBody>
          <a:bodyPr/>
          <a:lstStyle/>
          <a:p>
            <a:pPr eaLnBrk="1" hangingPunct="1"/>
            <a:r>
              <a:rPr lang="en-US" altLang="en-US" sz="3200" b="1" smtClean="0">
                <a:latin typeface="Bernard MT Condensed" pitchFamily="18" charset="0"/>
                <a:ea typeface="Trebuchet MS" pitchFamily="34" charset="0"/>
                <a:cs typeface="Trebuchet MS" pitchFamily="34" charset="0"/>
              </a:rPr>
              <a:t>PENGERTIAN KOPERASI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341438"/>
            <a:ext cx="7704138" cy="4857750"/>
          </a:xfrm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Koperasi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juga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dipandang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alat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membangun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perekonomian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koperasi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pasal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 UU No. 25/1992.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Artinya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koperasi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di Indonesia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menurut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garis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besarnya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meliputi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63550" lvl="1" indent="-176213" eaLnBrk="1" fontAlgn="auto" hangingPunct="1"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–"/>
              <a:defRPr/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memajukan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kesejahteraan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anggotanya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63550" lvl="1" indent="-176213" eaLnBrk="1" fontAlgn="auto" hangingPunct="1"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–"/>
              <a:defRPr/>
            </a:pPr>
            <a:r>
              <a:rPr lang="fi-F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Untuk memajukan kesejahteraan masyarakat. </a:t>
            </a:r>
          </a:p>
          <a:p>
            <a:pPr marL="463550" lvl="1" indent="-176213" eaLnBrk="1" fontAlgn="auto" hangingPunct="1"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–"/>
              <a:defRPr/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Turut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membangun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tatanan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perekonomian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nasional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koperasi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perekonomian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Indonesia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berkedudukan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63550" lvl="1" indent="-176213" eaLnBrk="1" fontAlgn="auto" hangingPunct="1"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Satu-satunya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konstitusional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dinyatakan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susunan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perekonomian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negeri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63550" lvl="1" indent="-176213" eaLnBrk="1" fontAlgn="auto" hangingPunct="1"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Soko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guru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perekonomian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nasional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1131028-5D4C-48F5-B819-E9E43B779ED7}" type="slidenum">
              <a:rPr lang="en-US" altLang="en-US" smtClean="0">
                <a:solidFill>
                  <a:schemeClr val="tx2"/>
                </a:solidFill>
                <a:latin typeface="Rage Italic" pitchFamily="66" charset="0"/>
              </a:rPr>
              <a:pPr eaLnBrk="1" hangingPunct="1"/>
              <a:t>7</a:t>
            </a:fld>
            <a:endParaRPr lang="en-US" altLang="en-US" smtClean="0">
              <a:solidFill>
                <a:schemeClr val="tx2"/>
              </a:solidFill>
              <a:latin typeface="Rage Italic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F81BD"/>
            </a:gs>
            <a:gs pos="3999">
              <a:srgbClr val="FFFFFF"/>
            </a:gs>
            <a:gs pos="97000">
              <a:srgbClr val="FFFFFF"/>
            </a:gs>
            <a:gs pos="100000">
              <a:srgbClr val="4F81B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095375" y="404813"/>
            <a:ext cx="6964363" cy="1201737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latin typeface="Bernard MT Condensed" pitchFamily="18" charset="0"/>
                <a:ea typeface="Trebuchet MS" pitchFamily="34" charset="0"/>
                <a:cs typeface="Trebuchet MS" pitchFamily="34" charset="0"/>
              </a:rPr>
              <a:t>PRINSIP-PRINSIP KOPERASI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755650" y="1268413"/>
            <a:ext cx="7777163" cy="4857750"/>
          </a:xfrm>
        </p:spPr>
        <p:txBody>
          <a:bodyPr rtlCol="0"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1"/>
              </a:buClr>
              <a:buFont typeface="Wingdings 2" charset="2"/>
              <a:buChar char=""/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Prinsip-prinsip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pengelolaan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koperasi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penjabaran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lanjut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asas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kekeluargaan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dianutnya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/>
              </a:buClr>
              <a:buFont typeface="Wingdings 2" charset="2"/>
              <a:buChar char=""/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Prinsip-prinsip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koperasi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biasanya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mengatur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marL="573088" lvl="1" indent="-285750" eaLnBrk="1" fontAlgn="auto" hangingPunct="1">
              <a:spcAft>
                <a:spcPts val="0"/>
              </a:spcAft>
              <a:buClr>
                <a:schemeClr val="accent1"/>
              </a:buClr>
              <a:buFont typeface="Wingdings 2" charset="2"/>
              <a:buChar char=""/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ubungan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koperasi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anggotanya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573088" lvl="1" indent="-285750" eaLnBrk="1" fontAlgn="auto" hangingPunct="1">
              <a:spcAft>
                <a:spcPts val="0"/>
              </a:spcAft>
              <a:buClr>
                <a:schemeClr val="accent1"/>
              </a:buClr>
              <a:buFont typeface="Wingdings 2" charset="2"/>
              <a:buChar char=""/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ubungan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sesama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koperasi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573088" lvl="1" indent="-285750" eaLnBrk="1" fontAlgn="auto" hangingPunct="1">
              <a:spcAft>
                <a:spcPts val="0"/>
              </a:spcAft>
              <a:buClr>
                <a:schemeClr val="accent1"/>
              </a:buClr>
              <a:buFont typeface="Wingdings 2" charset="2"/>
              <a:buChar char=""/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ola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kepengurusan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koperasi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73088" lvl="1" indent="-285750" eaLnBrk="1" fontAlgn="auto" hangingPunct="1">
              <a:spcAft>
                <a:spcPts val="0"/>
              </a:spcAft>
              <a:buClr>
                <a:schemeClr val="accent1"/>
              </a:buClr>
              <a:buFont typeface="Wingdings 2" charset="2"/>
              <a:buChar char=""/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ujuan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ingin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dicapai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koperasi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lembaga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ekonomi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berasas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kekeluargaan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/>
              </a:buClr>
              <a:buFont typeface="Wingdings 2" charset="2"/>
              <a:buChar char=""/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Selain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prinsip-prinsip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koperasi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biasanya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juga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mengatur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pola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kepengelolaan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koperasi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023FC13-E780-4EE8-ABDA-3089967D1D23}" type="slidenum">
              <a:rPr lang="en-US" altLang="en-US" smtClean="0">
                <a:solidFill>
                  <a:schemeClr val="tx2"/>
                </a:solidFill>
                <a:latin typeface="Rage Italic" pitchFamily="66" charset="0"/>
              </a:rPr>
              <a:pPr eaLnBrk="1" hangingPunct="1"/>
              <a:t>8</a:t>
            </a:fld>
            <a:endParaRPr lang="en-US" altLang="en-US" smtClean="0">
              <a:solidFill>
                <a:schemeClr val="tx2"/>
              </a:solidFill>
              <a:latin typeface="Rage Italic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F81BD"/>
            </a:gs>
            <a:gs pos="3999">
              <a:srgbClr val="FFFFFF"/>
            </a:gs>
            <a:gs pos="97000">
              <a:srgbClr val="FFFFFF"/>
            </a:gs>
            <a:gs pos="100000">
              <a:srgbClr val="4F81B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095375" y="404813"/>
            <a:ext cx="6964363" cy="1201737"/>
          </a:xfrm>
        </p:spPr>
        <p:txBody>
          <a:bodyPr/>
          <a:lstStyle/>
          <a:p>
            <a:pPr eaLnBrk="1" hangingPunct="1"/>
            <a:r>
              <a:rPr lang="en-US" altLang="en-US" sz="3200" b="1" smtClean="0">
                <a:latin typeface="Bernard MT Condensed" pitchFamily="18" charset="0"/>
                <a:ea typeface="Trebuchet MS" pitchFamily="34" charset="0"/>
                <a:cs typeface="Trebuchet MS" pitchFamily="34" charset="0"/>
              </a:rPr>
              <a:t>PRINSIP-PRINSIP KOPERASI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744538" y="1628775"/>
            <a:ext cx="7715250" cy="4657725"/>
          </a:xfrm>
        </p:spPr>
        <p:txBody>
          <a:bodyPr rtlCol="0">
            <a:normAutofit/>
          </a:bodyPr>
          <a:lstStyle/>
          <a:p>
            <a:pPr marL="341313" indent="-341313" eaLnBrk="1" fontAlgn="auto" hangingPunct="1">
              <a:spcAft>
                <a:spcPts val="0"/>
              </a:spcAft>
              <a:buClr>
                <a:schemeClr val="accent1"/>
              </a:buClr>
              <a:buFont typeface="Arial" charset="0"/>
              <a:buAutoNum type="arabicPeriod"/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Keanggotaan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bersifat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sukarela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terbuka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indent="-341313" eaLnBrk="1" fontAlgn="auto" hangingPunct="1">
              <a:spcAft>
                <a:spcPts val="0"/>
              </a:spcAft>
              <a:buClr>
                <a:schemeClr val="accent1"/>
              </a:buClr>
              <a:buFont typeface="Arial" charset="0"/>
              <a:buAutoNum type="arabicPeriod"/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Pengelolaan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demokratis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indent="-341313" eaLnBrk="1" fontAlgn="auto" hangingPunct="1">
              <a:spcAft>
                <a:spcPts val="0"/>
              </a:spcAft>
              <a:buClr>
                <a:schemeClr val="accent1"/>
              </a:buClr>
              <a:buFont typeface="Arial" charset="0"/>
              <a:buAutoNum type="arabicPeriod"/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Pembagian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sisa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adil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sebanding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besarnya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jasa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masing-masing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indent="-341313" eaLnBrk="1" fontAlgn="auto" hangingPunct="1">
              <a:spcAft>
                <a:spcPts val="0"/>
              </a:spcAft>
              <a:buClr>
                <a:schemeClr val="accent1"/>
              </a:buClr>
              <a:buFont typeface="Arial" charset="0"/>
              <a:buAutoNum type="arabicPeriod"/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Pemberian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balas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jasa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terbatas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modal</a:t>
            </a:r>
          </a:p>
          <a:p>
            <a:pPr marL="341313" indent="-341313" eaLnBrk="1" fontAlgn="auto" hangingPunct="1">
              <a:spcAft>
                <a:spcPts val="0"/>
              </a:spcAft>
              <a:buClr>
                <a:schemeClr val="accent1"/>
              </a:buClr>
              <a:buFont typeface="Arial" charset="0"/>
              <a:buAutoNum type="arabicPeriod"/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Kemandirian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603CB2C-2759-4CD8-8181-BE21459EFA05}" type="slidenum">
              <a:rPr lang="en-US" altLang="en-US" smtClean="0">
                <a:solidFill>
                  <a:schemeClr val="tx2"/>
                </a:solidFill>
                <a:latin typeface="Rage Italic" pitchFamily="66" charset="0"/>
              </a:rPr>
              <a:pPr eaLnBrk="1" hangingPunct="1"/>
              <a:t>9</a:t>
            </a:fld>
            <a:endParaRPr lang="en-US" altLang="en-US" smtClean="0">
              <a:solidFill>
                <a:schemeClr val="tx2"/>
              </a:solidFill>
              <a:latin typeface="Rage Italic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1269</TotalTime>
  <Words>909</Words>
  <Application>Microsoft Office PowerPoint</Application>
  <PresentationFormat>On-screen Show (4:3)</PresentationFormat>
  <Paragraphs>112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Pushpin</vt:lpstr>
      <vt:lpstr> AKUNTANSI KOPERASI    a JUNAIDI, SE., MSA  FAKULTAS EKONOMI UNIVERSITAS ISLAM MALANG 2016</vt:lpstr>
      <vt:lpstr>AKUNTANSI KOPERASI  I</vt:lpstr>
      <vt:lpstr>PENGERTIAN KOPERASI</vt:lpstr>
      <vt:lpstr>PENGERTIAN KOPERASI</vt:lpstr>
      <vt:lpstr>PENGERTIAN KOPERASI</vt:lpstr>
      <vt:lpstr>PENGERTIAN KOPERASI</vt:lpstr>
      <vt:lpstr>PENGERTIAN KOPERASI</vt:lpstr>
      <vt:lpstr>PRINSIP-PRINSIP KOPERASI</vt:lpstr>
      <vt:lpstr>PRINSIP-PRINSIP KOPERASI</vt:lpstr>
      <vt:lpstr>JENIS-JENIS KOPERASI</vt:lpstr>
      <vt:lpstr>JENIS-JENIS KOPERASI</vt:lpstr>
      <vt:lpstr>JENIS-JENIS KOPERASI</vt:lpstr>
      <vt:lpstr>JENIS-JENIS KOPERASI</vt:lpstr>
      <vt:lpstr>EKUITAS KOPERASI</vt:lpstr>
      <vt:lpstr>EKUITAS KOPERASI</vt:lpstr>
      <vt:lpstr>EKUITAS KOPERASI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Bagian1 Bab1-5</dc:title>
  <dc:creator>Rudi Pulunggono</dc:creator>
  <cp:lastModifiedBy>WIN 8.1</cp:lastModifiedBy>
  <cp:revision>296</cp:revision>
  <dcterms:created xsi:type="dcterms:W3CDTF">2012-07-27T06:53:21Z</dcterms:created>
  <dcterms:modified xsi:type="dcterms:W3CDTF">2017-09-23T05:20:39Z</dcterms:modified>
</cp:coreProperties>
</file>